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Inter Light"/>
      <p:regular r:id="rId43"/>
      <p:bold r:id="rId44"/>
    </p:embeddedFont>
    <p:embeddedFont>
      <p:font typeface="Inter"/>
      <p:regular r:id="rId45"/>
      <p:bold r:id="rId46"/>
    </p:embeddedFont>
    <p:embeddedFont>
      <p:font typeface="Anybody ExtraBold"/>
      <p:bold r:id="rId47"/>
      <p:boldItalic r:id="rId48"/>
    </p:embeddedFont>
    <p:embeddedFont>
      <p:font typeface="Anybody Light"/>
      <p:regular r:id="rId49"/>
      <p:bold r:id="rId50"/>
      <p:italic r:id="rId51"/>
      <p:boldItalic r:id="rId52"/>
    </p:embeddedFont>
    <p:embeddedFont>
      <p:font typeface="Inter Medium"/>
      <p:regular r:id="rId53"/>
      <p:bold r:id="rId54"/>
    </p:embeddedFont>
    <p:embeddedFont>
      <p:font typeface="DM Sans"/>
      <p:regular r:id="rId55"/>
      <p:bold r:id="rId56"/>
      <p:italic r:id="rId57"/>
      <p:boldItalic r:id="rId58"/>
    </p:embeddedFont>
    <p:embeddedFont>
      <p:font typeface="Anybody"/>
      <p:regular r:id="rId59"/>
      <p:bold r:id="rId60"/>
      <p:italic r:id="rId61"/>
      <p:boldItalic r:id="rId62"/>
    </p:embeddedFont>
    <p:embeddedFont>
      <p:font typeface="Anybody Black"/>
      <p:bold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31">
          <p15:clr>
            <a:srgbClr val="A4A3A4"/>
          </p15:clr>
        </p15:guide>
        <p15:guide id="2" pos="2423">
          <p15:clr>
            <a:srgbClr val="747775"/>
          </p15:clr>
        </p15:guide>
      </p15:sldGuideLst>
    </p:ext>
    <p:ext uri="GoogleSlidesCustomDataVersion2">
      <go:slidesCustomData xmlns:go="http://customooxmlschemas.google.com/" r:id="rId65" roundtripDataSignature="AMtx7mhTsovLQMxaA1fk2yGfM6h4t2c9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31" orient="horz"/>
        <p:guide pos="242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InterLight-bold.fntdata"/><Relationship Id="rId43" Type="http://schemas.openxmlformats.org/officeDocument/2006/relationships/font" Target="fonts/InterLight-regular.fntdata"/><Relationship Id="rId46" Type="http://schemas.openxmlformats.org/officeDocument/2006/relationships/font" Target="fonts/Inter-bold.fntdata"/><Relationship Id="rId45" Type="http://schemas.openxmlformats.org/officeDocument/2006/relationships/font" Target="fonts/Int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AnybodyExtraBold-boldItalic.fntdata"/><Relationship Id="rId47" Type="http://schemas.openxmlformats.org/officeDocument/2006/relationships/font" Target="fonts/AnybodyExtraBold-bold.fntdata"/><Relationship Id="rId49" Type="http://schemas.openxmlformats.org/officeDocument/2006/relationships/font" Target="fonts/Anybody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Roboto-regular.fntdata"/><Relationship Id="rId38" Type="http://schemas.openxmlformats.org/officeDocument/2006/relationships/slide" Target="slides/slide33.xml"/><Relationship Id="rId62" Type="http://schemas.openxmlformats.org/officeDocument/2006/relationships/font" Target="fonts/Anybody-boldItalic.fntdata"/><Relationship Id="rId61" Type="http://schemas.openxmlformats.org/officeDocument/2006/relationships/font" Target="fonts/Anybody-italic.fntdata"/><Relationship Id="rId20" Type="http://schemas.openxmlformats.org/officeDocument/2006/relationships/slide" Target="slides/slide15.xml"/><Relationship Id="rId64" Type="http://schemas.openxmlformats.org/officeDocument/2006/relationships/font" Target="fonts/AnybodyBlack-boldItalic.fntdata"/><Relationship Id="rId63" Type="http://schemas.openxmlformats.org/officeDocument/2006/relationships/font" Target="fonts/AnybodyBlack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65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Anybody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AnybodyLight-italic.fntdata"/><Relationship Id="rId50" Type="http://schemas.openxmlformats.org/officeDocument/2006/relationships/font" Target="fonts/AnybodyLight-bold.fntdata"/><Relationship Id="rId53" Type="http://schemas.openxmlformats.org/officeDocument/2006/relationships/font" Target="fonts/InterMedium-regular.fntdata"/><Relationship Id="rId52" Type="http://schemas.openxmlformats.org/officeDocument/2006/relationships/font" Target="fonts/AnybodyLight-boldItalic.fntdata"/><Relationship Id="rId11" Type="http://schemas.openxmlformats.org/officeDocument/2006/relationships/slide" Target="slides/slide6.xml"/><Relationship Id="rId55" Type="http://schemas.openxmlformats.org/officeDocument/2006/relationships/font" Target="fonts/DMSans-regular.fntdata"/><Relationship Id="rId10" Type="http://schemas.openxmlformats.org/officeDocument/2006/relationships/slide" Target="slides/slide5.xml"/><Relationship Id="rId54" Type="http://schemas.openxmlformats.org/officeDocument/2006/relationships/font" Target="fonts/InterMedium-bold.fntdata"/><Relationship Id="rId13" Type="http://schemas.openxmlformats.org/officeDocument/2006/relationships/slide" Target="slides/slide8.xml"/><Relationship Id="rId57" Type="http://schemas.openxmlformats.org/officeDocument/2006/relationships/font" Target="fonts/DMSans-italic.fntdata"/><Relationship Id="rId12" Type="http://schemas.openxmlformats.org/officeDocument/2006/relationships/slide" Target="slides/slide7.xml"/><Relationship Id="rId56" Type="http://schemas.openxmlformats.org/officeDocument/2006/relationships/font" Target="fonts/DMSans-bold.fntdata"/><Relationship Id="rId15" Type="http://schemas.openxmlformats.org/officeDocument/2006/relationships/slide" Target="slides/slide10.xml"/><Relationship Id="rId59" Type="http://schemas.openxmlformats.org/officeDocument/2006/relationships/font" Target="fonts/Anybody-regular.fntdata"/><Relationship Id="rId14" Type="http://schemas.openxmlformats.org/officeDocument/2006/relationships/slide" Target="slides/slide9.xml"/><Relationship Id="rId58" Type="http://schemas.openxmlformats.org/officeDocument/2006/relationships/font" Target="fonts/DM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jpg>
</file>

<file path=ppt/media/image23.jp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/>
              <a:t>Obligatoria.</a:t>
            </a:r>
            <a:br>
              <a:rPr b="1" lang="es-419"/>
            </a:br>
            <a:r>
              <a:rPr lang="es-419"/>
              <a:t>Se completa con el título de la clase y a la carrera que pertenece (si es necesario, también se puede agregar módulo)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 con instancias a destacar.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 con el contenido más importante de la clase. En una presentación de 50 slides usar máximo 5 de estas.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 con el contenido más importante de la clase. En una presentación de 50 slides usar máximo 5 de estas.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 con el contenido más importante de la clase. En una presentación de 50 slides usar máximo 5 de estas.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>
                <a:solidFill>
                  <a:schemeClr val="dk1"/>
                </a:solidFill>
              </a:rPr>
              <a:t>Obligatoria. </a:t>
            </a:r>
            <a:br>
              <a:rPr b="1"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Indican aquello que se pretende que el estudiante logre con la clase. Recuerda que se enuncian en principio con el verbo en infinitivo delante (por ejemplo: “Comprender…”, “Analizar…”, “conocer…”, etc). Se debe destacar en negrita el verbo. Los objetivos deben ser concretos, medibles y coherentes con los contenidos.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slides que abran preguntas o contenidos que inviten a la reflexión o desafío a futuro.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slides que abran preguntas o contenidos que inviten a la reflexión o desafío a futuro.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 con instancias a destacar.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 con el contenido más importante de la clase. En una presentación de 50 slides usar máximo 5 de estas.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Se puede usar para comenzar o finalizar la clase, según sea más conveniente..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El glosario es un recurso que repasa y define rápidamente los conceptos centrales acumulados. Ayuda a los estudiantes a recuperar aquellos saberes que se darán por dados.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>
                <a:solidFill>
                  <a:schemeClr val="dk1"/>
                </a:solidFill>
              </a:rPr>
              <a:t>Se puede utilizar en caso de tener una clase larga para compartir en qué orden y cuánto tiempo más o menos ocupará cada temática.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>
                <a:solidFill>
                  <a:schemeClr val="dk1"/>
                </a:solidFill>
              </a:rPr>
              <a:t>Obligatoria.</a:t>
            </a: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Completar el resumen con palabras claves de lo visto. 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>
                <a:solidFill>
                  <a:schemeClr val="dk1"/>
                </a:solidFill>
              </a:rPr>
              <a:t>Obligatoria.</a:t>
            </a: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Completar el resumen con palabras claves de lo visto. 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solidFill>
                  <a:schemeClr val="dk1"/>
                </a:solidFill>
              </a:rPr>
              <a:t>Obligatoria.</a:t>
            </a: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De cierre.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solidFill>
                  <a:schemeClr val="dk1"/>
                </a:solidFill>
              </a:rPr>
              <a:t>Obligatoria.</a:t>
            </a: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De cierre.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/>
              <a:t>Obligatoria.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los temas más importantes de la clase, donde se introducen conceptos que se ven en varios slides. No hay que usarla para todos los temas.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" name="Google Shape;1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4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4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4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SECTION_HEADER_1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8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48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49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50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51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52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53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2">
  <p:cSld name="SECTION_HEADER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54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3">
  <p:cSld name="SECTION_HEADER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55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56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75" name="Google Shape;75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78" name="Google Shape;78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58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9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0"/>
          <p:cNvSpPr txBox="1"/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4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4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4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2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jpg"/><Relationship Id="rId4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jpg"/><Relationship Id="rId4" Type="http://schemas.openxmlformats.org/officeDocument/2006/relationships/image" Target="../media/image3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jpg"/><Relationship Id="rId4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jpg"/><Relationship Id="rId4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jpg"/><Relationship Id="rId4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g"/><Relationship Id="rId4" Type="http://schemas.openxmlformats.org/officeDocument/2006/relationships/image" Target="../media/image45.png"/><Relationship Id="rId5" Type="http://schemas.openxmlformats.org/officeDocument/2006/relationships/image" Target="../media/image4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jpg"/><Relationship Id="rId4" Type="http://schemas.openxmlformats.org/officeDocument/2006/relationships/image" Target="../media/image3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0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Relationship Id="rId4" Type="http://schemas.openxmlformats.org/officeDocument/2006/relationships/image" Target="../media/image36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image" Target="../media/image3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0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jpg"/><Relationship Id="rId4" Type="http://schemas.openxmlformats.org/officeDocument/2006/relationships/image" Target="../media/image4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0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0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Relationship Id="rId4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8.png"/><Relationship Id="rId5" Type="http://schemas.openxmlformats.org/officeDocument/2006/relationships/image" Target="../media/image3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jpg"/><Relationship Id="rId4" Type="http://schemas.openxmlformats.org/officeDocument/2006/relationships/image" Target="../media/image3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jpg"/><Relationship Id="rId4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jp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4">
            <a:alphaModFix/>
          </a:blip>
          <a:srcRect b="24382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3529"/>
              </a:srgbClr>
            </a:outerShdw>
          </a:effectLst>
        </p:spPr>
      </p:pic>
      <p:sp>
        <p:nvSpPr>
          <p:cNvPr id="85" name="Google Shape;85;p1"/>
          <p:cNvSpPr txBox="1"/>
          <p:nvPr/>
        </p:nvSpPr>
        <p:spPr>
          <a:xfrm>
            <a:off x="3942650" y="1600050"/>
            <a:ext cx="4393200" cy="76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419" sz="4400" u="none" cap="none" strike="noStrike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BIG</a:t>
            </a:r>
            <a:endParaRPr b="1" i="0" sz="4400" u="none" cap="none" strike="noStrike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152613" y="2140800"/>
            <a:ext cx="4771800" cy="861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s-419" sz="5000" u="none" cap="none" strike="noStrike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DATA</a:t>
            </a:r>
            <a:endParaRPr b="0" i="0" sz="5000" u="none" cap="none" strike="noStrike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"/>
          <p:cNvSpPr txBox="1"/>
          <p:nvPr/>
        </p:nvSpPr>
        <p:spPr>
          <a:xfrm>
            <a:off x="840750" y="541050"/>
            <a:ext cx="746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s-419" sz="30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Data Lake</a:t>
            </a:r>
            <a:endParaRPr b="0" i="0" sz="30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grpSp>
        <p:nvGrpSpPr>
          <p:cNvPr id="167" name="Google Shape;167;p10"/>
          <p:cNvGrpSpPr/>
          <p:nvPr/>
        </p:nvGrpSpPr>
        <p:grpSpPr>
          <a:xfrm>
            <a:off x="574375" y="1472088"/>
            <a:ext cx="7995250" cy="2339712"/>
            <a:chOff x="1077075" y="1901563"/>
            <a:chExt cx="7995250" cy="2339712"/>
          </a:xfrm>
        </p:grpSpPr>
        <p:sp>
          <p:nvSpPr>
            <p:cNvPr id="168" name="Google Shape;168;p10"/>
            <p:cNvSpPr txBox="1"/>
            <p:nvPr/>
          </p:nvSpPr>
          <p:spPr>
            <a:xfrm>
              <a:off x="1311675" y="1901563"/>
              <a:ext cx="1505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317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s-419" sz="1400" u="none" cap="none" strike="noStrike">
                  <a:solidFill>
                    <a:srgbClr val="222222"/>
                  </a:solidFill>
                  <a:highlight>
                    <a:srgbClr val="FEFE1E"/>
                  </a:highlight>
                  <a:latin typeface="Anybody"/>
                  <a:ea typeface="Anybody"/>
                  <a:cs typeface="Anybody"/>
                  <a:sym typeface="Anybody"/>
                </a:rPr>
                <a:t>¿Qué es?</a:t>
              </a:r>
              <a:endParaRPr b="1" i="0" sz="1400" u="none" cap="none" strike="noStrike">
                <a:solidFill>
                  <a:srgbClr val="222222"/>
                </a:solidFill>
                <a:highlight>
                  <a:srgbClr val="FEFE1E"/>
                </a:highlight>
                <a:latin typeface="Anybody"/>
                <a:ea typeface="Anybody"/>
                <a:cs typeface="Anybody"/>
                <a:sym typeface="Anybody"/>
              </a:endParaRPr>
            </a:p>
          </p:txBody>
        </p:sp>
        <p:sp>
          <p:nvSpPr>
            <p:cNvPr id="169" name="Google Shape;169;p10"/>
            <p:cNvSpPr txBox="1"/>
            <p:nvPr/>
          </p:nvSpPr>
          <p:spPr>
            <a:xfrm>
              <a:off x="4042076" y="1901575"/>
              <a:ext cx="197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317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s-419" sz="1400" u="none" cap="none" strike="noStrike">
                  <a:solidFill>
                    <a:srgbClr val="222222"/>
                  </a:solidFill>
                  <a:highlight>
                    <a:srgbClr val="FEFE1E"/>
                  </a:highlight>
                  <a:latin typeface="Anybody"/>
                  <a:ea typeface="Anybody"/>
                  <a:cs typeface="Anybody"/>
                  <a:sym typeface="Anybody"/>
                </a:rPr>
                <a:t>Características</a:t>
              </a:r>
              <a:endParaRPr b="1" i="0" sz="1400" u="none" cap="none" strike="noStrike">
                <a:solidFill>
                  <a:srgbClr val="222222"/>
                </a:solidFill>
                <a:highlight>
                  <a:srgbClr val="FEFE1E"/>
                </a:highlight>
                <a:latin typeface="Anybody"/>
                <a:ea typeface="Anybody"/>
                <a:cs typeface="Anybody"/>
                <a:sym typeface="Anybody"/>
              </a:endParaRPr>
            </a:p>
          </p:txBody>
        </p:sp>
        <p:sp>
          <p:nvSpPr>
            <p:cNvPr id="170" name="Google Shape;170;p10"/>
            <p:cNvSpPr txBox="1"/>
            <p:nvPr/>
          </p:nvSpPr>
          <p:spPr>
            <a:xfrm>
              <a:off x="6820525" y="1901575"/>
              <a:ext cx="2088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317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s-419" sz="1400" u="none" cap="none" strike="noStrike">
                  <a:solidFill>
                    <a:srgbClr val="222222"/>
                  </a:solidFill>
                  <a:highlight>
                    <a:srgbClr val="FEFE1E"/>
                  </a:highlight>
                  <a:latin typeface="Anybody"/>
                  <a:ea typeface="Anybody"/>
                  <a:cs typeface="Anybody"/>
                  <a:sym typeface="Anybody"/>
                </a:rPr>
                <a:t>¿Para qué sirve?</a:t>
              </a:r>
              <a:endParaRPr b="1" i="0" sz="1400" u="none" cap="none" strike="noStrike">
                <a:solidFill>
                  <a:srgbClr val="222222"/>
                </a:solidFill>
                <a:highlight>
                  <a:srgbClr val="FEFE1E"/>
                </a:highlight>
                <a:latin typeface="Anybody"/>
                <a:ea typeface="Anybody"/>
                <a:cs typeface="Anybody"/>
                <a:sym typeface="Anybody"/>
              </a:endParaRPr>
            </a:p>
          </p:txBody>
        </p:sp>
        <p:sp>
          <p:nvSpPr>
            <p:cNvPr id="171" name="Google Shape;171;p10"/>
            <p:cNvSpPr txBox="1"/>
            <p:nvPr/>
          </p:nvSpPr>
          <p:spPr>
            <a:xfrm>
              <a:off x="3677125" y="2209375"/>
              <a:ext cx="2704500" cy="203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3175" wrap="square" tIns="91425">
              <a:spAutoFit/>
            </a:bodyPr>
            <a:lstStyle/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s-419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Almacenamiento escalable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s-419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Integración de datos: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s-419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Datos en bruto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s-419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Metadatos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s-419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Seguridad y acceso controlado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" name="Google Shape;172;p10"/>
            <p:cNvSpPr txBox="1"/>
            <p:nvPr/>
          </p:nvSpPr>
          <p:spPr>
            <a:xfrm>
              <a:off x="1077075" y="2206363"/>
              <a:ext cx="1974600" cy="184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317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s-419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Arquitectura de almacenamiento que permite almacenar </a:t>
              </a:r>
              <a:r>
                <a:rPr b="1" i="0" lang="es-419" sz="1200" u="none" cap="none" strike="noStrike">
                  <a:solidFill>
                    <a:srgbClr val="FAFAFA"/>
                  </a:solidFill>
                  <a:highlight>
                    <a:srgbClr val="9F5CFF"/>
                  </a:highlight>
                  <a:latin typeface="Roboto"/>
                  <a:ea typeface="Roboto"/>
                  <a:cs typeface="Roboto"/>
                  <a:sym typeface="Roboto"/>
                </a:rPr>
                <a:t>grandes volúmenes de datos</a:t>
              </a:r>
              <a:r>
                <a:rPr b="0" i="0" lang="es-419" sz="1200" u="none" cap="none" strike="noStrike">
                  <a:solidFill>
                    <a:schemeClr val="dk1"/>
                  </a:solidFill>
                  <a:highlight>
                    <a:srgbClr val="9F5CFF"/>
                  </a:highlight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b="0" i="0" lang="es-419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en su forma original, sin la necesidad de estructurarlos o transformarlos previamente</a:t>
              </a:r>
              <a:endParaRPr b="0" i="0" sz="1000" u="none" cap="none" strike="noStrike">
                <a:solidFill>
                  <a:schemeClr val="dk1"/>
                </a:solidFill>
                <a:latin typeface="Anybody Light"/>
                <a:ea typeface="Anybody Light"/>
                <a:cs typeface="Anybody Light"/>
                <a:sym typeface="Anybody Light"/>
              </a:endParaRPr>
            </a:p>
          </p:txBody>
        </p:sp>
        <p:sp>
          <p:nvSpPr>
            <p:cNvPr id="173" name="Google Shape;173;p10"/>
            <p:cNvSpPr txBox="1"/>
            <p:nvPr/>
          </p:nvSpPr>
          <p:spPr>
            <a:xfrm>
              <a:off x="6656725" y="2301775"/>
              <a:ext cx="2415600" cy="184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317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s-419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Los usuarios pueden acceder a los datos en bruto y aplicar diferentes técnicas de análisis, como </a:t>
              </a:r>
              <a:r>
                <a:rPr b="1" i="0" lang="es-419" sz="1200" u="none" cap="none" strike="noStrike">
                  <a:solidFill>
                    <a:srgbClr val="FAFAFA"/>
                  </a:solidFill>
                  <a:highlight>
                    <a:srgbClr val="9F5CFF"/>
                  </a:highlight>
                  <a:latin typeface="Roboto"/>
                  <a:ea typeface="Roboto"/>
                  <a:cs typeface="Roboto"/>
                  <a:sym typeface="Roboto"/>
                </a:rPr>
                <a:t>minería de datos</a:t>
              </a:r>
              <a:r>
                <a:rPr b="0" i="0" lang="es-419" sz="1200" u="none" cap="none" strike="noStrike">
                  <a:solidFill>
                    <a:srgbClr val="FAFAFA"/>
                  </a:solidFill>
                  <a:highlight>
                    <a:srgbClr val="9F5CFF"/>
                  </a:highlight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b="0" i="0" lang="es-419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aprendizaje automático o procesamiento de lenguaje natural, para obtener información valiosa y extraer conocimientos significativos.</a:t>
              </a:r>
              <a:endParaRPr b="0" i="0" sz="1000" u="none" cap="none" strike="noStrike">
                <a:solidFill>
                  <a:schemeClr val="dk1"/>
                </a:solidFill>
                <a:latin typeface="Anybody Light"/>
                <a:ea typeface="Anybody Light"/>
                <a:cs typeface="Anybody Light"/>
                <a:sym typeface="Anybody Light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69501" y="523900"/>
            <a:ext cx="5036475" cy="418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2"/>
          <p:cNvSpPr txBox="1"/>
          <p:nvPr/>
        </p:nvSpPr>
        <p:spPr>
          <a:xfrm flipH="1" rot="-60267">
            <a:off x="1678047" y="1585949"/>
            <a:ext cx="6229257" cy="19716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419" sz="54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Estrategias de procesamiento</a:t>
            </a:r>
            <a:endParaRPr b="0" i="0" sz="54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050" y="764424"/>
            <a:ext cx="7581901" cy="3748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7647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"/>
          <p:cNvSpPr txBox="1"/>
          <p:nvPr/>
        </p:nvSpPr>
        <p:spPr>
          <a:xfrm flipH="1" rot="-60267">
            <a:off x="1678047" y="1585949"/>
            <a:ext cx="6229257" cy="19716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419" sz="54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Arquitectura del Data Lake</a:t>
            </a:r>
            <a:endParaRPr b="0" i="0" sz="54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6413" y="783625"/>
            <a:ext cx="7851174" cy="366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6"/>
          <p:cNvSpPr txBox="1"/>
          <p:nvPr/>
        </p:nvSpPr>
        <p:spPr>
          <a:xfrm flipH="1" rot="-60343">
            <a:off x="1668677" y="1772922"/>
            <a:ext cx="5794193" cy="8773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419" sz="45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Virtualización</a:t>
            </a:r>
            <a:endParaRPr b="1" i="0" sz="45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"/>
          <p:cNvSpPr txBox="1"/>
          <p:nvPr/>
        </p:nvSpPr>
        <p:spPr>
          <a:xfrm>
            <a:off x="1219740" y="2264828"/>
            <a:ext cx="1494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9" name="Google Shape;209;p17"/>
          <p:cNvSpPr txBox="1"/>
          <p:nvPr/>
        </p:nvSpPr>
        <p:spPr>
          <a:xfrm>
            <a:off x="3649500" y="1388138"/>
            <a:ext cx="498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-419" sz="40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¿Qué es?</a:t>
            </a:r>
            <a:endParaRPr b="1" i="0" sz="4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0" name="Google Shape;210;p17"/>
          <p:cNvSpPr txBox="1"/>
          <p:nvPr/>
        </p:nvSpPr>
        <p:spPr>
          <a:xfrm>
            <a:off x="3649500" y="2211625"/>
            <a:ext cx="3820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-419" sz="1100" u="none" cap="none" strike="noStrike">
                <a:solidFill>
                  <a:srgbClr val="1B1B1B"/>
                </a:solidFill>
                <a:latin typeface="Inter"/>
                <a:ea typeface="Inter"/>
                <a:cs typeface="Inter"/>
                <a:sym typeface="Inter"/>
              </a:rPr>
              <a:t>Permite a los científicos de datos crear entornos aislados y reproducibles para desarrollar y probar algoritmos, modelos y pipelines de datos sin afectar el entorno de producción.</a:t>
            </a:r>
            <a:endParaRPr b="0" i="0" sz="1100" u="none" cap="none" strike="noStrike">
              <a:solidFill>
                <a:srgbClr val="1B1B1B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11" name="Google Shape;21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9750" y="1093750"/>
            <a:ext cx="2081325" cy="309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8"/>
          <p:cNvSpPr txBox="1"/>
          <p:nvPr/>
        </p:nvSpPr>
        <p:spPr>
          <a:xfrm flipH="1" rot="-60343">
            <a:off x="1675727" y="1772860"/>
            <a:ext cx="5794193" cy="16739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419" sz="45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Docker y la Containerización</a:t>
            </a:r>
            <a:endParaRPr b="1" i="0" sz="45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9"/>
          <p:cNvSpPr txBox="1"/>
          <p:nvPr/>
        </p:nvSpPr>
        <p:spPr>
          <a:xfrm>
            <a:off x="1219740" y="2264828"/>
            <a:ext cx="1494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2" name="Google Shape;222;p19"/>
          <p:cNvSpPr txBox="1"/>
          <p:nvPr/>
        </p:nvSpPr>
        <p:spPr>
          <a:xfrm>
            <a:off x="1219750" y="917038"/>
            <a:ext cx="498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-419" sz="40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¿Qué es?</a:t>
            </a:r>
            <a:endParaRPr b="1" i="0" sz="4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23" name="Google Shape;223;p19"/>
          <p:cNvSpPr txBox="1"/>
          <p:nvPr/>
        </p:nvSpPr>
        <p:spPr>
          <a:xfrm>
            <a:off x="1219750" y="2140800"/>
            <a:ext cx="38205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-419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Docker es una </a:t>
            </a:r>
            <a:r>
              <a:rPr b="1" i="0" lang="es-419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plataforma de virtualización</a:t>
            </a:r>
            <a:r>
              <a:rPr b="0" i="0" lang="es-419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basada en contenedores que facilita la creación, gestión y despliegue de aplicaciones en entornos aislados y portables. Los contenedores Docker permiten </a:t>
            </a:r>
            <a:r>
              <a:rPr b="1" i="0" lang="es-419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encapsular</a:t>
            </a:r>
            <a:r>
              <a:rPr b="0" i="0" lang="es-419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aplicaciones junto con sus dependencias y configuraciones, lo que simplifica el desarrollo, la colaboración y el despliegue de aplicaciones en </a:t>
            </a:r>
            <a:r>
              <a:rPr b="1" i="0" lang="es-419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diferentes entornos</a:t>
            </a:r>
            <a:r>
              <a:rPr b="0" i="0" lang="es-419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1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24" name="Google Shape;224;p19"/>
          <p:cNvPicPr preferRelativeResize="0"/>
          <p:nvPr/>
        </p:nvPicPr>
        <p:blipFill rotWithShape="1">
          <a:blip r:embed="rId4">
            <a:alphaModFix/>
          </a:blip>
          <a:srcRect b="0" l="0" r="32840" t="0"/>
          <a:stretch/>
        </p:blipFill>
        <p:spPr>
          <a:xfrm>
            <a:off x="5859375" y="1689162"/>
            <a:ext cx="2106825" cy="176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/>
        </p:nvSpPr>
        <p:spPr>
          <a:xfrm>
            <a:off x="1678549" y="751688"/>
            <a:ext cx="48060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419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OBJETIVOS DE CLASE</a:t>
            </a:r>
            <a:endParaRPr b="0"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92" name="Google Shape;92;p2"/>
          <p:cNvSpPr txBox="1"/>
          <p:nvPr/>
        </p:nvSpPr>
        <p:spPr>
          <a:xfrm>
            <a:off x="1402300" y="1727250"/>
            <a:ext cx="6751200" cy="27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-</a:t>
            </a:r>
            <a:r>
              <a:rPr b="1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Comprender</a:t>
            </a: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 el concepto Big Data y lo qué implican las 3V’s de Big Data</a:t>
            </a:r>
            <a:endParaRPr b="0" i="0" sz="1600" u="none" cap="none" strike="noStrike">
              <a:solidFill>
                <a:srgbClr val="1F1F1F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-</a:t>
            </a:r>
            <a:r>
              <a:rPr b="1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Analizar</a:t>
            </a: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 algunos Casos de Uso</a:t>
            </a:r>
            <a:endParaRPr b="0" i="0" sz="1600" u="none" cap="none" strike="noStrike">
              <a:solidFill>
                <a:srgbClr val="1F1F1F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-</a:t>
            </a:r>
            <a:r>
              <a:rPr b="1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Reconocer</a:t>
            </a: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 las diferencias entre un Data Lake y un Data Warehouse</a:t>
            </a:r>
            <a:endParaRPr b="0" i="0" sz="1600" u="none" cap="none" strike="noStrike">
              <a:solidFill>
                <a:srgbClr val="1F1F1F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-</a:t>
            </a:r>
            <a:r>
              <a:rPr b="1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Comprender</a:t>
            </a: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 el concepto de Máquinas Virtuales y la Virtualización</a:t>
            </a:r>
            <a:endParaRPr b="0" i="0" sz="1600" u="none" cap="none" strike="noStrike">
              <a:solidFill>
                <a:srgbClr val="1F1F1F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-</a:t>
            </a:r>
            <a:r>
              <a:rPr b="1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Explorar</a:t>
            </a:r>
            <a:r>
              <a:rPr b="0" i="0" lang="es-419" sz="1600" u="none" cap="none" strike="noStrike">
                <a:solidFill>
                  <a:srgbClr val="1F1F1F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 qué es Docker y la Containerización</a:t>
            </a:r>
            <a:endParaRPr b="0" i="0" sz="1600" u="none" cap="none" strike="noStrike">
              <a:solidFill>
                <a:srgbClr val="1F1F1F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957950" y="779563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2"/>
          <p:cNvGrpSpPr/>
          <p:nvPr/>
        </p:nvGrpSpPr>
        <p:grpSpPr>
          <a:xfrm>
            <a:off x="1109485" y="884984"/>
            <a:ext cx="423985" cy="416505"/>
            <a:chOff x="-64781025" y="3361050"/>
            <a:chExt cx="317425" cy="315200"/>
          </a:xfrm>
        </p:grpSpPr>
        <p:sp>
          <p:nvSpPr>
            <p:cNvPr id="95" name="Google Shape;95;p2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6850" y="1389419"/>
            <a:ext cx="3123950" cy="2082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0"/>
          <p:cNvPicPr preferRelativeResize="0"/>
          <p:nvPr/>
        </p:nvPicPr>
        <p:blipFill rotWithShape="1">
          <a:blip r:embed="rId5">
            <a:alphaModFix/>
          </a:blip>
          <a:srcRect b="23312" l="0" r="0" t="0"/>
          <a:stretch/>
        </p:blipFill>
        <p:spPr>
          <a:xfrm>
            <a:off x="5236750" y="1389426"/>
            <a:ext cx="3402045" cy="2082124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0"/>
          <p:cNvSpPr/>
          <p:nvPr/>
        </p:nvSpPr>
        <p:spPr>
          <a:xfrm>
            <a:off x="4097225" y="2291325"/>
            <a:ext cx="953100" cy="27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26150" y="835625"/>
            <a:ext cx="5286899" cy="347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2"/>
          <p:cNvSpPr txBox="1"/>
          <p:nvPr/>
        </p:nvSpPr>
        <p:spPr>
          <a:xfrm flipH="1" rot="-60343">
            <a:off x="1674902" y="1260383"/>
            <a:ext cx="5794193" cy="262271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419" sz="48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Componentes del Docker Engine</a:t>
            </a:r>
            <a:endParaRPr b="1" i="0" sz="48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549831" y="-199131"/>
            <a:ext cx="2415614" cy="2217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7125" y="1838048"/>
            <a:ext cx="1699800" cy="1224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00539" y="1886192"/>
            <a:ext cx="1658458" cy="1427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3"/>
          <p:cNvPicPr preferRelativeResize="0"/>
          <p:nvPr/>
        </p:nvPicPr>
        <p:blipFill rotWithShape="1">
          <a:blip r:embed="rId7">
            <a:alphaModFix/>
          </a:blip>
          <a:srcRect b="0" l="0" r="25243" t="0"/>
          <a:stretch/>
        </p:blipFill>
        <p:spPr>
          <a:xfrm>
            <a:off x="6773050" y="1852223"/>
            <a:ext cx="906875" cy="12375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3"/>
          <p:cNvSpPr txBox="1"/>
          <p:nvPr/>
        </p:nvSpPr>
        <p:spPr>
          <a:xfrm>
            <a:off x="1244375" y="704000"/>
            <a:ext cx="746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s-419" sz="30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Componentes</a:t>
            </a:r>
            <a:endParaRPr b="0" i="0" sz="30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251" name="Google Shape;251;p23"/>
          <p:cNvSpPr txBox="1"/>
          <p:nvPr/>
        </p:nvSpPr>
        <p:spPr>
          <a:xfrm>
            <a:off x="1153725" y="1562875"/>
            <a:ext cx="18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419" sz="1400" u="none" cap="none" strike="noStrike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Docker daemon:</a:t>
            </a:r>
            <a:endParaRPr b="1" i="0" sz="1400" u="none" cap="none" strike="noStrike">
              <a:solidFill>
                <a:srgbClr val="222222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52" name="Google Shape;252;p23"/>
          <p:cNvSpPr txBox="1"/>
          <p:nvPr/>
        </p:nvSpPr>
        <p:spPr>
          <a:xfrm>
            <a:off x="4263773" y="1547413"/>
            <a:ext cx="150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419" sz="1400" u="none" cap="none" strike="noStrike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REST API:</a:t>
            </a:r>
            <a:endParaRPr b="1" i="0" sz="1400" u="none" cap="none" strike="noStrike">
              <a:solidFill>
                <a:srgbClr val="222222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53" name="Google Shape;253;p23"/>
          <p:cNvSpPr txBox="1"/>
          <p:nvPr/>
        </p:nvSpPr>
        <p:spPr>
          <a:xfrm>
            <a:off x="6721475" y="1547425"/>
            <a:ext cx="188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419" sz="1400" u="none" cap="none" strike="noStrike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Cliente de docker</a:t>
            </a:r>
            <a:endParaRPr b="1" i="0" sz="1400" u="none" cap="none" strike="noStrike">
              <a:solidFill>
                <a:srgbClr val="222222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54" name="Google Shape;254;p23"/>
          <p:cNvSpPr txBox="1"/>
          <p:nvPr/>
        </p:nvSpPr>
        <p:spPr>
          <a:xfrm>
            <a:off x="4072373" y="1852213"/>
            <a:ext cx="1888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-419" sz="1200" u="none" cap="none" strike="noStrike">
                <a:solidFill>
                  <a:srgbClr val="222222"/>
                </a:solidFill>
                <a:latin typeface="Inter Light"/>
                <a:ea typeface="Inter Light"/>
                <a:cs typeface="Inter Light"/>
                <a:sym typeface="Inter Light"/>
              </a:rPr>
              <a:t>Como cualquier otra API, es la que nos permite visualizar docker de forma “gráfica”.</a:t>
            </a:r>
            <a:endParaRPr b="0" i="0" sz="1200" u="none" cap="none" strike="noStrike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55" name="Google Shape;255;p23"/>
          <p:cNvSpPr txBox="1"/>
          <p:nvPr/>
        </p:nvSpPr>
        <p:spPr>
          <a:xfrm>
            <a:off x="1077075" y="1852213"/>
            <a:ext cx="1974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-419" sz="1200" u="none" cap="none" strike="noStrike">
                <a:solidFill>
                  <a:srgbClr val="222222"/>
                </a:solidFill>
                <a:latin typeface="Inter Light"/>
                <a:ea typeface="Inter Light"/>
                <a:cs typeface="Inter Light"/>
                <a:sym typeface="Inter Light"/>
              </a:rPr>
              <a:t>Es el centro de docker, por medio del cual, es posible la comunicación con los servicios de docker.</a:t>
            </a:r>
            <a:endParaRPr b="0" i="0" sz="1200" u="none" cap="none" strike="noStrike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56" name="Google Shape;256;p23"/>
          <p:cNvSpPr txBox="1"/>
          <p:nvPr/>
        </p:nvSpPr>
        <p:spPr>
          <a:xfrm>
            <a:off x="7007075" y="1852213"/>
            <a:ext cx="1699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-419" sz="1200" u="none" cap="none" strike="noStrike">
                <a:solidFill>
                  <a:srgbClr val="222222"/>
                </a:solidFill>
                <a:latin typeface="Inter Light"/>
                <a:ea typeface="Inter Light"/>
                <a:cs typeface="Inter Light"/>
                <a:sym typeface="Inter Light"/>
              </a:rPr>
              <a:t>Permite la comunicación con el centro de docker (Docker Daemon) que por defecto es la línea de comandos</a:t>
            </a:r>
            <a:endParaRPr b="0" i="0" sz="1200" u="none" cap="none" strike="noStrike">
              <a:solidFill>
                <a:srgbClr val="22222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4"/>
          <p:cNvSpPr txBox="1"/>
          <p:nvPr/>
        </p:nvSpPr>
        <p:spPr>
          <a:xfrm flipH="1" rot="-60343">
            <a:off x="1674902" y="1603074"/>
            <a:ext cx="5794193" cy="1773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419" sz="48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¿Qué es una imagen?</a:t>
            </a:r>
            <a:endParaRPr b="1" i="0" sz="48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87638" y="797475"/>
            <a:ext cx="5768725" cy="376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 txBox="1"/>
          <p:nvPr/>
        </p:nvSpPr>
        <p:spPr>
          <a:xfrm flipH="1" rot="-60343">
            <a:off x="1674902" y="2109968"/>
            <a:ext cx="5794193" cy="9235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419" sz="48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Contenedores</a:t>
            </a:r>
            <a:endParaRPr b="1" i="0" sz="48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 txBox="1"/>
          <p:nvPr/>
        </p:nvSpPr>
        <p:spPr>
          <a:xfrm>
            <a:off x="1254100" y="658975"/>
            <a:ext cx="40353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419" sz="1400" u="none" cap="none" strike="noStrike">
                <a:solidFill>
                  <a:srgbClr val="FFFF01"/>
                </a:solidFill>
                <a:latin typeface="Anybody ExtraBold"/>
                <a:ea typeface="Anybody ExtraBold"/>
                <a:cs typeface="Anybody ExtraBold"/>
                <a:sym typeface="Anybody ExtraBold"/>
              </a:rPr>
              <a:t>¿Qué es un contenedor?</a:t>
            </a:r>
            <a:endParaRPr b="0" i="0" sz="1400" u="none" cap="none" strike="noStrike">
              <a:solidFill>
                <a:srgbClr val="FFFF01"/>
              </a:solidFill>
              <a:latin typeface="Anybody ExtraBold"/>
              <a:ea typeface="Anybody ExtraBold"/>
              <a:cs typeface="Anybody ExtraBold"/>
              <a:sym typeface="Anybody ExtraBold"/>
            </a:endParaRPr>
          </a:p>
        </p:txBody>
      </p:sp>
      <p:sp>
        <p:nvSpPr>
          <p:cNvPr id="277" name="Google Shape;277;p27"/>
          <p:cNvSpPr txBox="1"/>
          <p:nvPr/>
        </p:nvSpPr>
        <p:spPr>
          <a:xfrm>
            <a:off x="1254100" y="1199275"/>
            <a:ext cx="68940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419" sz="1100" u="none" cap="none" strike="noStrike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Entidad lógica</a:t>
            </a:r>
            <a:r>
              <a:rPr b="0" i="0" lang="es-419" sz="1100" u="none" cap="none" strike="noStrike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, no tiene el límite estricto de las máquinas virtuales.</a:t>
            </a:r>
            <a:endParaRPr b="0" i="0" sz="1100" u="none" cap="none" strike="noStrike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78" name="Google Shape;278;p27"/>
          <p:cNvSpPr txBox="1"/>
          <p:nvPr/>
        </p:nvSpPr>
        <p:spPr>
          <a:xfrm>
            <a:off x="1254100" y="1514725"/>
            <a:ext cx="68940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Ejecuta</a:t>
            </a: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sus procesos de forma nativa.</a:t>
            </a:r>
            <a:endParaRPr b="0" i="0" sz="11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9" name="Google Shape;279;p27"/>
          <p:cNvSpPr txBox="1"/>
          <p:nvPr/>
        </p:nvSpPr>
        <p:spPr>
          <a:xfrm>
            <a:off x="1254100" y="2002625"/>
            <a:ext cx="68940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Los procesos que se ejecutan dentro de los </a:t>
            </a:r>
            <a:r>
              <a:rPr b="1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contenedores</a:t>
            </a: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ven su universo como el contenedor lo define, no pueden ver más allá del contenedor, a pesar de estar corriendo en una máquina más grande.</a:t>
            </a:r>
            <a:endParaRPr b="0" i="0" sz="11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1254100" y="2500100"/>
            <a:ext cx="68940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No</a:t>
            </a: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tienen forma de </a:t>
            </a:r>
            <a:r>
              <a:rPr b="1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consumir más recursos</a:t>
            </a: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que los que se les permite.</a:t>
            </a:r>
            <a:endParaRPr b="0" i="0" sz="11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1254100" y="2853750"/>
            <a:ext cx="68940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Sector del disco:</a:t>
            </a: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Cuando un contenedor es ejecutado, el </a:t>
            </a:r>
            <a:r>
              <a:rPr b="1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daemon de docker</a:t>
            </a: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establece a qué parte puede acceder.</a:t>
            </a:r>
            <a:endParaRPr b="0" i="0" sz="11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1254100" y="3346275"/>
            <a:ext cx="6670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Docker hace que los procesos dentro de un contenedor estén aislados del resto del sistema, no le permite ver más allá.</a:t>
            </a:r>
            <a:endParaRPr b="0" i="0" sz="11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1236750" y="3894975"/>
            <a:ext cx="6670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Cada contenedor tiene un </a:t>
            </a:r>
            <a:r>
              <a:rPr b="1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ID único</a:t>
            </a:r>
            <a:r>
              <a:rPr b="0" i="0" lang="es-419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, también tiene un nombre.</a:t>
            </a:r>
            <a:endParaRPr b="0" i="0" sz="11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84" name="Google Shape;284;p27"/>
          <p:cNvGrpSpPr/>
          <p:nvPr/>
        </p:nvGrpSpPr>
        <p:grpSpPr>
          <a:xfrm>
            <a:off x="1022511" y="1345230"/>
            <a:ext cx="214231" cy="248394"/>
            <a:chOff x="898875" y="4399275"/>
            <a:chExt cx="483700" cy="481850"/>
          </a:xfrm>
        </p:grpSpPr>
        <p:sp>
          <p:nvSpPr>
            <p:cNvPr id="285" name="Google Shape;285;p2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3" name="Google Shape;293;p27"/>
          <p:cNvGrpSpPr/>
          <p:nvPr/>
        </p:nvGrpSpPr>
        <p:grpSpPr>
          <a:xfrm>
            <a:off x="1022511" y="1660680"/>
            <a:ext cx="214231" cy="248394"/>
            <a:chOff x="898875" y="4399275"/>
            <a:chExt cx="483700" cy="481850"/>
          </a:xfrm>
        </p:grpSpPr>
        <p:sp>
          <p:nvSpPr>
            <p:cNvPr id="294" name="Google Shape;294;p2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27"/>
          <p:cNvGrpSpPr/>
          <p:nvPr/>
        </p:nvGrpSpPr>
        <p:grpSpPr>
          <a:xfrm>
            <a:off x="1022511" y="2101817"/>
            <a:ext cx="214231" cy="248394"/>
            <a:chOff x="898875" y="4399275"/>
            <a:chExt cx="483700" cy="481850"/>
          </a:xfrm>
        </p:grpSpPr>
        <p:sp>
          <p:nvSpPr>
            <p:cNvPr id="303" name="Google Shape;303;p2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" name="Google Shape;311;p27"/>
          <p:cNvGrpSpPr/>
          <p:nvPr/>
        </p:nvGrpSpPr>
        <p:grpSpPr>
          <a:xfrm>
            <a:off x="1022511" y="2646055"/>
            <a:ext cx="214231" cy="248394"/>
            <a:chOff x="898875" y="4399275"/>
            <a:chExt cx="483700" cy="481850"/>
          </a:xfrm>
        </p:grpSpPr>
        <p:sp>
          <p:nvSpPr>
            <p:cNvPr id="312" name="Google Shape;312;p2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2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27"/>
          <p:cNvGrpSpPr/>
          <p:nvPr/>
        </p:nvGrpSpPr>
        <p:grpSpPr>
          <a:xfrm>
            <a:off x="1039861" y="3069142"/>
            <a:ext cx="214231" cy="248394"/>
            <a:chOff x="898875" y="4399275"/>
            <a:chExt cx="483700" cy="481850"/>
          </a:xfrm>
        </p:grpSpPr>
        <p:sp>
          <p:nvSpPr>
            <p:cNvPr id="321" name="Google Shape;321;p2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" name="Google Shape;329;p27"/>
          <p:cNvGrpSpPr/>
          <p:nvPr/>
        </p:nvGrpSpPr>
        <p:grpSpPr>
          <a:xfrm>
            <a:off x="1039861" y="3482055"/>
            <a:ext cx="214231" cy="248394"/>
            <a:chOff x="898875" y="4399275"/>
            <a:chExt cx="483700" cy="481850"/>
          </a:xfrm>
        </p:grpSpPr>
        <p:sp>
          <p:nvSpPr>
            <p:cNvPr id="330" name="Google Shape;330;p2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2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2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2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2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8" name="Google Shape;338;p27"/>
          <p:cNvGrpSpPr/>
          <p:nvPr/>
        </p:nvGrpSpPr>
        <p:grpSpPr>
          <a:xfrm>
            <a:off x="1022511" y="3946880"/>
            <a:ext cx="214231" cy="248394"/>
            <a:chOff x="898875" y="4399275"/>
            <a:chExt cx="483700" cy="481850"/>
          </a:xfrm>
        </p:grpSpPr>
        <p:sp>
          <p:nvSpPr>
            <p:cNvPr id="339" name="Google Shape;339;p2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2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2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1B1B1B"/>
            </a:solidFill>
            <a:ln cap="flat" cmpd="sng" w="19050">
              <a:solidFill>
                <a:srgbClr val="FEFE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B1B1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8"/>
          <p:cNvSpPr txBox="1"/>
          <p:nvPr/>
        </p:nvSpPr>
        <p:spPr>
          <a:xfrm flipH="1" rot="-60343">
            <a:off x="1677377" y="1772845"/>
            <a:ext cx="5794193" cy="18557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419" sz="505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Docker Compose</a:t>
            </a:r>
            <a:endParaRPr b="1" i="0" sz="45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6700" y="3392800"/>
            <a:ext cx="4093926" cy="96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5750" y="3472100"/>
            <a:ext cx="4093926" cy="96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49850" y="2482175"/>
            <a:ext cx="4093926" cy="96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7275" y="1680000"/>
            <a:ext cx="4093926" cy="96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3300" y="1680000"/>
            <a:ext cx="4093926" cy="960299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9"/>
          <p:cNvSpPr/>
          <p:nvPr/>
        </p:nvSpPr>
        <p:spPr>
          <a:xfrm>
            <a:off x="653300" y="525400"/>
            <a:ext cx="3062100" cy="369300"/>
          </a:xfrm>
          <a:prstGeom prst="roundRect">
            <a:avLst>
              <a:gd fmla="val 16667" name="adj"/>
            </a:avLst>
          </a:prstGeom>
          <a:solidFill>
            <a:srgbClr val="FFFF0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0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9"/>
          <p:cNvSpPr txBox="1"/>
          <p:nvPr/>
        </p:nvSpPr>
        <p:spPr>
          <a:xfrm>
            <a:off x="880250" y="558225"/>
            <a:ext cx="2608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317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Para qué sirve</a:t>
            </a:r>
            <a:endParaRPr b="1" i="0" sz="1200" u="none" cap="none" strike="noStrike">
              <a:solidFill>
                <a:srgbClr val="222222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63" name="Google Shape;363;p29"/>
          <p:cNvSpPr txBox="1"/>
          <p:nvPr/>
        </p:nvSpPr>
        <p:spPr>
          <a:xfrm>
            <a:off x="922475" y="1788450"/>
            <a:ext cx="38346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-419" sz="11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Simplifica el uso de </a:t>
            </a:r>
            <a:r>
              <a:rPr b="1" i="0" lang="es-419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Docker</a:t>
            </a:r>
            <a:r>
              <a:rPr b="0" i="0" lang="es-419" sz="11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 a partir de archivos YAML, con los que es más sencillo crear contenedores, conectarlos, habilitar puertos, volúmenes, etc.</a:t>
            </a:r>
            <a:endParaRPr b="0" i="0" sz="1100" u="none" cap="none" strike="noStrike">
              <a:solidFill>
                <a:srgbClr val="000000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64" name="Google Shape;364;p29"/>
          <p:cNvSpPr txBox="1"/>
          <p:nvPr/>
        </p:nvSpPr>
        <p:spPr>
          <a:xfrm>
            <a:off x="4976700" y="1788450"/>
            <a:ext cx="38346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-419" sz="11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Crea diferentes contenedores y al mismo tiempo, en cada contenedor, diferentes servicios, unirlos a un volúmen común, iniciarlos y apagarlos, etc.</a:t>
            </a:r>
            <a:endParaRPr b="0" i="0" sz="1100" u="none" cap="none" strike="noStrike">
              <a:solidFill>
                <a:srgbClr val="000000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65" name="Google Shape;365;p29"/>
          <p:cNvSpPr txBox="1"/>
          <p:nvPr/>
        </p:nvSpPr>
        <p:spPr>
          <a:xfrm>
            <a:off x="3072000" y="2700713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419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Componente fundamental </a:t>
            </a:r>
            <a:r>
              <a:rPr b="0" i="0" lang="es-419" sz="11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para poder construir aplicaciones y microservicios.</a:t>
            </a:r>
            <a:endParaRPr b="0" i="0" sz="11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66" name="Google Shape;366;p29"/>
          <p:cNvSpPr txBox="1"/>
          <p:nvPr/>
        </p:nvSpPr>
        <p:spPr>
          <a:xfrm>
            <a:off x="922475" y="3392775"/>
            <a:ext cx="3000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Permite poder instruir al Docker Engine a realizar tareas, programáticamente siendo ésta la clave: </a:t>
            </a:r>
            <a:r>
              <a:rPr b="1" i="0" lang="es-419" sz="11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La facilidad para dar una serie de instrucciones, y luego repetirlas en diferentes ambientes</a:t>
            </a:r>
            <a:endParaRPr b="1" i="0" sz="110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7" name="Google Shape;367;p29"/>
          <p:cNvSpPr txBox="1"/>
          <p:nvPr/>
        </p:nvSpPr>
        <p:spPr>
          <a:xfrm>
            <a:off x="4976700" y="3477525"/>
            <a:ext cx="333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Describe de</a:t>
            </a:r>
            <a:r>
              <a:rPr b="1" i="0" lang="es-419" sz="11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forma declarativa</a:t>
            </a:r>
            <a:r>
              <a:rPr b="0" i="0" lang="es-419" sz="11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la arquitectura de servicios necesaria en un archivo donde se declara lo que debe suceder.</a:t>
            </a:r>
            <a:endParaRPr b="0" i="0" sz="110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/>
          <p:nvPr/>
        </p:nvSpPr>
        <p:spPr>
          <a:xfrm>
            <a:off x="4750363" y="785644"/>
            <a:ext cx="26613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419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AGENDA</a:t>
            </a:r>
            <a:endParaRPr b="0"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104" name="Google Shape;104;p3"/>
          <p:cNvSpPr txBox="1"/>
          <p:nvPr/>
        </p:nvSpPr>
        <p:spPr>
          <a:xfrm>
            <a:off x="4152500" y="1922000"/>
            <a:ext cx="4583700" cy="27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Big Data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La era de los Datos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3V’s de Big Data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Casos de Uso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Data Lake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Estrategias de Procesamiento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Arquitectura Data Lake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Máquinas Virtuales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Docker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¿Qué es una imágen?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¿Qué es un contenedor?</a:t>
            </a:r>
            <a:endParaRPr b="0" i="0" sz="1500" u="none" cap="none" strike="noStrike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500" u="none" cap="none" strike="noStrike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Docker Compose</a:t>
            </a:r>
            <a:endParaRPr b="0" i="0" sz="15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105" name="Google Shape;10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1784552"/>
            <a:ext cx="177400" cy="17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/>
          <p:nvPr/>
        </p:nvSpPr>
        <p:spPr>
          <a:xfrm>
            <a:off x="3846650" y="813588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3"/>
          <p:cNvGrpSpPr/>
          <p:nvPr/>
        </p:nvGrpSpPr>
        <p:grpSpPr>
          <a:xfrm>
            <a:off x="3996699" y="889294"/>
            <a:ext cx="476585" cy="475272"/>
            <a:chOff x="3859600" y="3591950"/>
            <a:chExt cx="296975" cy="296175"/>
          </a:xfrm>
        </p:grpSpPr>
        <p:sp>
          <p:nvSpPr>
            <p:cNvPr id="108" name="Google Shape;108;p3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1" name="Google Shape;111;p3"/>
          <p:cNvPicPr preferRelativeResize="0"/>
          <p:nvPr/>
        </p:nvPicPr>
        <p:blipFill rotWithShape="1">
          <a:blip r:embed="rId5">
            <a:alphaModFix amt="96000"/>
          </a:blip>
          <a:srcRect b="0" l="0" r="0" t="0"/>
          <a:stretch/>
        </p:blipFill>
        <p:spPr>
          <a:xfrm rot="225219">
            <a:off x="279073" y="1463484"/>
            <a:ext cx="3084016" cy="2055558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pic>
        <p:nvPicPr>
          <p:cNvPr id="112" name="Google Shape;11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2016827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2284102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2551377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2818652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3085927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3318202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3620477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3887752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4155027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4422302"/>
            <a:ext cx="177400" cy="1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6699" y="4689577"/>
            <a:ext cx="177400" cy="17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0"/>
          <p:cNvSpPr txBox="1"/>
          <p:nvPr/>
        </p:nvSpPr>
        <p:spPr>
          <a:xfrm>
            <a:off x="1339500" y="693075"/>
            <a:ext cx="64650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4000" u="none" cap="none" strike="noStrike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RESUMEN DE</a:t>
            </a:r>
            <a:endParaRPr b="0" i="0" sz="4000" u="none" cap="none" strike="noStrike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4000" u="none" cap="none" strike="noStrike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LA CLASE</a:t>
            </a:r>
            <a:endParaRPr b="0" i="0" sz="4000" u="none" cap="none" strike="noStrike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73" name="Google Shape;373;p30"/>
          <p:cNvSpPr txBox="1"/>
          <p:nvPr/>
        </p:nvSpPr>
        <p:spPr>
          <a:xfrm>
            <a:off x="2109143" y="2502363"/>
            <a:ext cx="4925700" cy="17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1"/>
              </a:buClr>
              <a:buSzPts val="1300"/>
              <a:buFont typeface="DM Sans"/>
              <a:buChar char="✓"/>
            </a:pPr>
            <a:r>
              <a:rPr b="0" i="0" lang="es-419" sz="13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Las 3V de los datos</a:t>
            </a:r>
            <a:endParaRPr b="0" i="0" sz="13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350"/>
              <a:buFont typeface="DM Sans"/>
              <a:buChar char="✓"/>
            </a:pPr>
            <a:r>
              <a:rPr b="0" i="0" lang="es-419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Docker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350"/>
              <a:buFont typeface="DM Sans"/>
              <a:buChar char="✓"/>
            </a:pPr>
            <a:r>
              <a:rPr b="0" i="0" lang="es-419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Imagen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350"/>
              <a:buFont typeface="DM Sans"/>
              <a:buChar char="✓"/>
            </a:pPr>
            <a:r>
              <a:rPr b="0" i="0" lang="es-419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Contenedores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FFFF01"/>
              </a:buClr>
              <a:buSzPts val="1350"/>
              <a:buFont typeface="DM Sans"/>
              <a:buChar char="✓"/>
            </a:pPr>
            <a:r>
              <a:rPr b="0" i="0" lang="es-419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Docker Compose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1"/>
          <p:cNvSpPr txBox="1"/>
          <p:nvPr/>
        </p:nvSpPr>
        <p:spPr>
          <a:xfrm>
            <a:off x="1339500" y="693075"/>
            <a:ext cx="64650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4000" u="none" cap="none" strike="noStrike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RESUMEN DE</a:t>
            </a:r>
            <a:endParaRPr b="0" i="0" sz="4000" u="none" cap="none" strike="noStrike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4000" u="none" cap="none" strike="noStrike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LA CLASE</a:t>
            </a:r>
            <a:endParaRPr b="0" i="0" sz="4000" u="none" cap="none" strike="noStrike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79" name="Google Shape;379;p31"/>
          <p:cNvSpPr txBox="1"/>
          <p:nvPr/>
        </p:nvSpPr>
        <p:spPr>
          <a:xfrm>
            <a:off x="2109143" y="2502363"/>
            <a:ext cx="49257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067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450"/>
              <a:buFont typeface="DM Sans"/>
              <a:buChar char="✓"/>
            </a:pPr>
            <a:r>
              <a:rPr b="0" i="0" lang="es-419" sz="14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Las 3’s V del Big Data</a:t>
            </a:r>
            <a:endParaRPr b="0" i="0" sz="14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2067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01"/>
              </a:buClr>
              <a:buSzPts val="1450"/>
              <a:buFont typeface="DM Sans"/>
              <a:buChar char="✓"/>
            </a:pPr>
            <a:r>
              <a:rPr b="0" i="0" lang="es-419" sz="14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Data Lake</a:t>
            </a:r>
            <a:endParaRPr b="0" i="0" sz="14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2067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EFE1E"/>
              </a:buClr>
              <a:buSzPts val="1450"/>
              <a:buFont typeface="DM Sans"/>
              <a:buChar char="✓"/>
            </a:pPr>
            <a:r>
              <a:rPr b="0" i="0" lang="es-419" sz="14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Hadoop</a:t>
            </a:r>
            <a:endParaRPr b="0" i="0" sz="14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2"/>
          <p:cNvSpPr txBox="1"/>
          <p:nvPr/>
        </p:nvSpPr>
        <p:spPr>
          <a:xfrm flipH="1" rot="-175">
            <a:off x="1626443" y="2280655"/>
            <a:ext cx="58911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s-419" sz="4500" u="none" cap="none" strike="noStrike">
                <a:solidFill>
                  <a:srgbClr val="FFFF00"/>
                </a:solidFill>
                <a:latin typeface="Anybody Black"/>
                <a:ea typeface="Anybody Black"/>
                <a:cs typeface="Anybody Black"/>
                <a:sym typeface="Anybody Black"/>
              </a:rPr>
              <a:t>¿PREGUNTAS?</a:t>
            </a:r>
            <a:endParaRPr b="0" i="0" sz="4500" u="none" cap="none" strike="noStrike">
              <a:solidFill>
                <a:srgbClr val="FFFF00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3"/>
          <p:cNvSpPr txBox="1"/>
          <p:nvPr/>
        </p:nvSpPr>
        <p:spPr>
          <a:xfrm flipH="1" rot="-119822">
            <a:off x="2790418" y="1903688"/>
            <a:ext cx="3564065" cy="1362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s-419" sz="4500" u="none" cap="none" strike="noStrike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¡Muchas </a:t>
            </a:r>
            <a:endParaRPr b="1" i="0" sz="4500" u="none" cap="none" strike="noStrike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45720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s-419" sz="4500" u="none" cap="none" strike="noStrike">
                <a:solidFill>
                  <a:srgbClr val="FFFF00"/>
                </a:solidFill>
                <a:latin typeface="Anybody Black"/>
                <a:ea typeface="Anybody Black"/>
                <a:cs typeface="Anybody Black"/>
                <a:sym typeface="Anybody Black"/>
              </a:rPr>
              <a:t>gracias!</a:t>
            </a:r>
            <a:endParaRPr b="0" i="0" sz="4500" u="none" cap="none" strike="noStrike">
              <a:solidFill>
                <a:srgbClr val="FFFF00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/>
          <p:nvPr/>
        </p:nvSpPr>
        <p:spPr>
          <a:xfrm>
            <a:off x="8380963" y="48200"/>
            <a:ext cx="583500" cy="392400"/>
          </a:xfrm>
          <a:prstGeom prst="roundRect">
            <a:avLst>
              <a:gd fmla="val 16667" name="adj"/>
            </a:avLst>
          </a:prstGeom>
          <a:solidFill>
            <a:srgbClr val="9F5C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4"/>
          <p:cNvSpPr txBox="1"/>
          <p:nvPr/>
        </p:nvSpPr>
        <p:spPr>
          <a:xfrm flipH="1" rot="-60343">
            <a:off x="1674767" y="1812181"/>
            <a:ext cx="5794193" cy="151913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i="0" lang="es-419" sz="5100" u="none" cap="none" strike="noStrike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La era de los datos </a:t>
            </a:r>
            <a:endParaRPr b="0" i="0" sz="5100" u="none" cap="none" strike="noStrike">
              <a:solidFill>
                <a:srgbClr val="FAFAFA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129" name="Google Shape;12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190799">
            <a:off x="215363" y="2641135"/>
            <a:ext cx="2194954" cy="2194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"/>
          <p:cNvSpPr txBox="1"/>
          <p:nvPr/>
        </p:nvSpPr>
        <p:spPr>
          <a:xfrm>
            <a:off x="720000" y="1942738"/>
            <a:ext cx="24105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Los datos se han convertido en uno de los recursos más </a:t>
            </a:r>
            <a:r>
              <a:rPr b="1" i="0" lang="es-419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valiosos</a:t>
            </a:r>
            <a:r>
              <a:rPr b="0" i="0" lang="es-419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y </a:t>
            </a:r>
            <a:r>
              <a:rPr b="1" i="0" lang="es-419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poderosos</a:t>
            </a:r>
            <a:r>
              <a:rPr b="0" i="0" lang="es-419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de nuestra sociedad. Atrás quedaron los días en que la información se obtenía de fuentes limitadas y se procesaban manualmente. Ahora, vivimos en un mundo en el que los datos se generan a una velocidad vertiginosa y se almacenan en cantidades masivas.</a:t>
            </a:r>
            <a:endParaRPr b="0"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" name="Google Shape;135;p5"/>
          <p:cNvSpPr txBox="1"/>
          <p:nvPr/>
        </p:nvSpPr>
        <p:spPr>
          <a:xfrm>
            <a:off x="720000" y="10927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-419" sz="2500" u="none" cap="none" strike="noStrike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¿Qué es la era de los datos?</a:t>
            </a:r>
            <a:endParaRPr b="0" i="0" sz="2500" u="none" cap="none" strike="noStrike">
              <a:solidFill>
                <a:srgbClr val="1B1B1B"/>
              </a:solidFill>
              <a:highlight>
                <a:srgbClr val="FFFF00"/>
              </a:highlight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136" name="Google Shape;13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89816" y="1883887"/>
            <a:ext cx="5134184" cy="2518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"/>
          <p:cNvSpPr txBox="1"/>
          <p:nvPr/>
        </p:nvSpPr>
        <p:spPr>
          <a:xfrm flipH="1" rot="-60343">
            <a:off x="1678127" y="1772841"/>
            <a:ext cx="5794193" cy="19716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419" sz="54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Las 3’s V del Big Data</a:t>
            </a:r>
            <a:endParaRPr b="0" i="0" sz="54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"/>
          <p:cNvSpPr txBox="1"/>
          <p:nvPr/>
        </p:nvSpPr>
        <p:spPr>
          <a:xfrm>
            <a:off x="934475" y="4350100"/>
            <a:ext cx="7223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 era de los datos se caracteriza por tres factores principales: </a:t>
            </a:r>
            <a:r>
              <a:rPr b="1" i="0" lang="es-419" sz="1500" u="none" cap="none" strike="noStrike">
                <a:solidFill>
                  <a:schemeClr val="dk1"/>
                </a:solidFill>
                <a:highlight>
                  <a:srgbClr val="FEFE1E"/>
                </a:highlight>
                <a:latin typeface="Roboto"/>
                <a:ea typeface="Roboto"/>
                <a:cs typeface="Roboto"/>
                <a:sym typeface="Roboto"/>
              </a:rPr>
              <a:t>volumen</a:t>
            </a:r>
            <a:r>
              <a:rPr b="0" i="0" lang="es-419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i="0" lang="es-419" sz="1500" u="none" cap="none" strike="noStrike">
                <a:solidFill>
                  <a:schemeClr val="dk1"/>
                </a:solidFill>
                <a:highlight>
                  <a:srgbClr val="FEFE1E"/>
                </a:highlight>
                <a:latin typeface="Roboto"/>
                <a:ea typeface="Roboto"/>
                <a:cs typeface="Roboto"/>
                <a:sym typeface="Roboto"/>
              </a:rPr>
              <a:t>velocidad</a:t>
            </a:r>
            <a:r>
              <a:rPr b="0" i="0" lang="es-419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y </a:t>
            </a:r>
            <a:r>
              <a:rPr b="1" i="0" lang="es-419" sz="1500" u="none" cap="none" strike="noStrike">
                <a:solidFill>
                  <a:schemeClr val="dk1"/>
                </a:solidFill>
                <a:highlight>
                  <a:srgbClr val="FEFE1E"/>
                </a:highlight>
                <a:latin typeface="Roboto"/>
                <a:ea typeface="Roboto"/>
                <a:cs typeface="Roboto"/>
                <a:sym typeface="Roboto"/>
              </a:rPr>
              <a:t>variedad</a:t>
            </a:r>
            <a:r>
              <a:rPr b="0" i="0" lang="es-419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7"/>
          <p:cNvSpPr txBox="1"/>
          <p:nvPr/>
        </p:nvSpPr>
        <p:spPr>
          <a:xfrm>
            <a:off x="5130250" y="2178875"/>
            <a:ext cx="338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7"/>
          <p:cNvSpPr txBox="1"/>
          <p:nvPr/>
        </p:nvSpPr>
        <p:spPr>
          <a:xfrm>
            <a:off x="720000" y="481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-419" sz="2500" u="none" cap="none" strike="noStrike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Las 3’s V del Big Data</a:t>
            </a:r>
            <a:endParaRPr b="0" i="0" sz="2500" u="none" cap="none" strike="noStrike">
              <a:solidFill>
                <a:srgbClr val="1B1B1B"/>
              </a:solidFill>
              <a:highlight>
                <a:srgbClr val="FFFF00"/>
              </a:highlight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149" name="Google Shape;14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98888" y="948725"/>
            <a:ext cx="5294575" cy="347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/>
          <p:nvPr/>
        </p:nvSpPr>
        <p:spPr>
          <a:xfrm>
            <a:off x="5130250" y="2178875"/>
            <a:ext cx="338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8"/>
          <p:cNvSpPr txBox="1"/>
          <p:nvPr/>
        </p:nvSpPr>
        <p:spPr>
          <a:xfrm>
            <a:off x="720000" y="418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-419" sz="2500" u="none" cap="none" strike="noStrike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Casos de uso</a:t>
            </a:r>
            <a:endParaRPr b="0" i="0" sz="2500" u="none" cap="none" strike="noStrike">
              <a:solidFill>
                <a:srgbClr val="1B1B1B"/>
              </a:solidFill>
              <a:highlight>
                <a:srgbClr val="FFFF00"/>
              </a:highlight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156" name="Google Shape;15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83750" y="1082000"/>
            <a:ext cx="4576498" cy="374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/>
          <p:nvPr/>
        </p:nvSpPr>
        <p:spPr>
          <a:xfrm flipH="1" rot="-60343">
            <a:off x="1669727" y="1772915"/>
            <a:ext cx="5794193" cy="101595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419" sz="54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Data Lake</a:t>
            </a:r>
            <a:endParaRPr b="0" i="0" sz="54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